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68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2709851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6" name="Shape 1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640"/>
              </a:spcBef>
              <a:buClr>
                <a:srgbClr val="888888"/>
              </a:buClr>
              <a:buFont typeface="Arial"/>
              <a:buNone/>
              <a:defRPr sz="3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ctr" rtl="0">
              <a:spcBef>
                <a:spcPts val="560"/>
              </a:spcBef>
              <a:buClr>
                <a:srgbClr val="888888"/>
              </a:buClr>
              <a:buFont typeface="Arial"/>
              <a:buNone/>
              <a:defRPr sz="28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ctr" rtl="0">
              <a:spcBef>
                <a:spcPts val="480"/>
              </a:spcBef>
              <a:buClr>
                <a:srgbClr val="888888"/>
              </a:buClr>
              <a:buFont typeface="Arial"/>
              <a:buNone/>
              <a:defRPr sz="24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defRPr sz="4000" b="1" cap="none"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2000">
                <a:solidFill>
                  <a:srgbClr val="888888"/>
                </a:solidFill>
              </a:defRPr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800">
                <a:solidFill>
                  <a:srgbClr val="888888"/>
                </a:solidFill>
              </a:defRPr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600">
                <a:solidFill>
                  <a:srgbClr val="888888"/>
                </a:solidFill>
              </a:defRPr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/>
            </a:lvl6pPr>
            <a:lvl7pPr rtl="0">
              <a:spcBef>
                <a:spcPts val="0"/>
              </a:spcBef>
              <a:defRPr sz="1800"/>
            </a:lvl7pPr>
            <a:lvl8pPr rtl="0">
              <a:spcBef>
                <a:spcPts val="0"/>
              </a:spcBef>
              <a:defRPr sz="1800"/>
            </a:lvl8pPr>
            <a:lvl9pPr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/>
            </a:lvl6pPr>
            <a:lvl7pPr rtl="0">
              <a:spcBef>
                <a:spcPts val="0"/>
              </a:spcBef>
              <a:defRPr sz="1800"/>
            </a:lvl7pPr>
            <a:lvl8pPr rtl="0">
              <a:spcBef>
                <a:spcPts val="0"/>
              </a:spcBef>
              <a:defRPr sz="1800"/>
            </a:lvl8pPr>
            <a:lvl9pPr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 sz="2400" b="1"/>
            </a:lvl1pPr>
            <a:lvl2pPr marL="457200" indent="0" rtl="0">
              <a:spcBef>
                <a:spcPts val="0"/>
              </a:spcBef>
              <a:buFont typeface="Calibri"/>
              <a:buNone/>
              <a:defRPr sz="2000" b="1"/>
            </a:lvl2pPr>
            <a:lvl3pPr marL="914400" indent="0" rtl="0">
              <a:spcBef>
                <a:spcPts val="0"/>
              </a:spcBef>
              <a:buFont typeface="Calibri"/>
              <a:buNone/>
              <a:defRPr sz="1800" b="1"/>
            </a:lvl3pPr>
            <a:lvl4pPr marL="1371600" indent="0" rtl="0">
              <a:spcBef>
                <a:spcPts val="0"/>
              </a:spcBef>
              <a:buFont typeface="Calibri"/>
              <a:buNone/>
              <a:defRPr sz="1600" b="1"/>
            </a:lvl4pPr>
            <a:lvl5pPr marL="1828800" indent="0" rtl="0">
              <a:spcBef>
                <a:spcPts val="0"/>
              </a:spcBef>
              <a:buFont typeface="Calibri"/>
              <a:buNone/>
              <a:defRPr sz="1600" b="1"/>
            </a:lvl5pPr>
            <a:lvl6pPr marL="2286000" indent="0" rtl="0">
              <a:spcBef>
                <a:spcPts val="0"/>
              </a:spcBef>
              <a:buFont typeface="Calibri"/>
              <a:buNone/>
              <a:defRPr sz="1600" b="1"/>
            </a:lvl6pPr>
            <a:lvl7pPr marL="2743200" indent="0" rtl="0">
              <a:spcBef>
                <a:spcPts val="0"/>
              </a:spcBef>
              <a:buFont typeface="Calibri"/>
              <a:buNone/>
              <a:defRPr sz="1600" b="1"/>
            </a:lvl7pPr>
            <a:lvl8pPr marL="3200400" indent="0" rtl="0">
              <a:spcBef>
                <a:spcPts val="0"/>
              </a:spcBef>
              <a:buFont typeface="Calibri"/>
              <a:buNone/>
              <a:defRPr sz="1600" b="1"/>
            </a:lvl8pPr>
            <a:lvl9pPr marL="3657600" indent="0" rtl="0">
              <a:spcBef>
                <a:spcPts val="0"/>
              </a:spcBef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 sz="2400" b="1"/>
            </a:lvl1pPr>
            <a:lvl2pPr marL="457200" indent="0" rtl="0">
              <a:spcBef>
                <a:spcPts val="0"/>
              </a:spcBef>
              <a:buFont typeface="Calibri"/>
              <a:buNone/>
              <a:defRPr sz="2000" b="1"/>
            </a:lvl2pPr>
            <a:lvl3pPr marL="914400" indent="0" rtl="0">
              <a:spcBef>
                <a:spcPts val="0"/>
              </a:spcBef>
              <a:buFont typeface="Calibri"/>
              <a:buNone/>
              <a:defRPr sz="1800" b="1"/>
            </a:lvl3pPr>
            <a:lvl4pPr marL="1371600" indent="0" rtl="0">
              <a:spcBef>
                <a:spcPts val="0"/>
              </a:spcBef>
              <a:buFont typeface="Calibri"/>
              <a:buNone/>
              <a:defRPr sz="1600" b="1"/>
            </a:lvl4pPr>
            <a:lvl5pPr marL="1828800" indent="0" rtl="0">
              <a:spcBef>
                <a:spcPts val="0"/>
              </a:spcBef>
              <a:buFont typeface="Calibri"/>
              <a:buNone/>
              <a:defRPr sz="1600" b="1"/>
            </a:lvl5pPr>
            <a:lvl6pPr marL="2286000" indent="0" rtl="0">
              <a:spcBef>
                <a:spcPts val="0"/>
              </a:spcBef>
              <a:buFont typeface="Calibri"/>
              <a:buNone/>
              <a:defRPr sz="1600" b="1"/>
            </a:lvl6pPr>
            <a:lvl7pPr marL="2743200" indent="0" rtl="0">
              <a:spcBef>
                <a:spcPts val="0"/>
              </a:spcBef>
              <a:buFont typeface="Calibri"/>
              <a:buNone/>
              <a:defRPr sz="1600" b="1"/>
            </a:lvl7pPr>
            <a:lvl8pPr marL="3200400" indent="0" rtl="0">
              <a:spcBef>
                <a:spcPts val="0"/>
              </a:spcBef>
              <a:buFont typeface="Calibri"/>
              <a:buNone/>
              <a:defRPr sz="1600" b="1"/>
            </a:lvl8pPr>
            <a:lvl9pPr marL="3657600" indent="0" rtl="0">
              <a:spcBef>
                <a:spcPts val="0"/>
              </a:spcBef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 sz="2000" b="1"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3200"/>
            </a:lvl1pPr>
            <a:lvl2pPr rtl="0">
              <a:spcBef>
                <a:spcPts val="0"/>
              </a:spcBef>
              <a:defRPr sz="2800"/>
            </a:lvl2pPr>
            <a:lvl3pPr rtl="0">
              <a:spcBef>
                <a:spcPts val="0"/>
              </a:spcBef>
              <a:defRPr sz="2400"/>
            </a:lvl3pPr>
            <a:lvl4pPr rtl="0">
              <a:spcBef>
                <a:spcPts val="0"/>
              </a:spcBef>
              <a:defRPr sz="2000"/>
            </a:lvl4pPr>
            <a:lvl5pPr rtl="0">
              <a:spcBef>
                <a:spcPts val="0"/>
              </a:spcBef>
              <a:defRPr sz="2000"/>
            </a:lvl5pPr>
            <a:lvl6pPr rtl="0">
              <a:spcBef>
                <a:spcPts val="0"/>
              </a:spcBef>
              <a:defRPr sz="2000"/>
            </a:lvl6pPr>
            <a:lvl7pPr rtl="0">
              <a:spcBef>
                <a:spcPts val="0"/>
              </a:spcBef>
              <a:defRPr sz="2000"/>
            </a:lvl7pPr>
            <a:lvl8pPr rtl="0">
              <a:spcBef>
                <a:spcPts val="0"/>
              </a:spcBef>
              <a:defRPr sz="2000"/>
            </a:lvl8pPr>
            <a:lvl9pPr rtl="0">
              <a:spcBef>
                <a:spcPts val="0"/>
              </a:spcBef>
              <a:defRPr sz="20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 sz="1400"/>
            </a:lvl1pPr>
            <a:lvl2pPr marL="457200" indent="0" rtl="0">
              <a:spcBef>
                <a:spcPts val="0"/>
              </a:spcBef>
              <a:buFont typeface="Calibri"/>
              <a:buNone/>
              <a:defRPr sz="1200"/>
            </a:lvl2pPr>
            <a:lvl3pPr marL="914400" indent="0" rtl="0">
              <a:spcBef>
                <a:spcPts val="0"/>
              </a:spcBef>
              <a:buFont typeface="Calibri"/>
              <a:buNone/>
              <a:defRPr sz="1000"/>
            </a:lvl3pPr>
            <a:lvl4pPr marL="1371600" indent="0" rtl="0">
              <a:spcBef>
                <a:spcPts val="0"/>
              </a:spcBef>
              <a:buFont typeface="Calibri"/>
              <a:buNone/>
              <a:defRPr sz="900"/>
            </a:lvl4pPr>
            <a:lvl5pPr marL="1828800" indent="0" rtl="0">
              <a:spcBef>
                <a:spcPts val="0"/>
              </a:spcBef>
              <a:buFont typeface="Calibri"/>
              <a:buNone/>
              <a:defRPr sz="900"/>
            </a:lvl5pPr>
            <a:lvl6pPr marL="2286000" indent="0" rtl="0">
              <a:spcBef>
                <a:spcPts val="0"/>
              </a:spcBef>
              <a:buFont typeface="Calibri"/>
              <a:buNone/>
              <a:defRPr sz="900"/>
            </a:lvl6pPr>
            <a:lvl7pPr marL="2743200" indent="0" rtl="0">
              <a:spcBef>
                <a:spcPts val="0"/>
              </a:spcBef>
              <a:buFont typeface="Calibri"/>
              <a:buNone/>
              <a:defRPr sz="900"/>
            </a:lvl7pPr>
            <a:lvl8pPr marL="3200400" indent="0" rtl="0">
              <a:spcBef>
                <a:spcPts val="0"/>
              </a:spcBef>
              <a:buFont typeface="Calibri"/>
              <a:buNone/>
              <a:defRPr sz="900"/>
            </a:lvl8pPr>
            <a:lvl9pPr marL="3657600" indent="0" rtl="0">
              <a:spcBef>
                <a:spcPts val="0"/>
              </a:spcBef>
              <a:buFont typeface="Calibri"/>
              <a:buNone/>
              <a:defRPr sz="900"/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 sz="2000" b="1"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2" name="Shape 62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3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 sz="1400"/>
            </a:lvl1pPr>
            <a:lvl2pPr marL="457200" indent="0" rtl="0">
              <a:spcBef>
                <a:spcPts val="0"/>
              </a:spcBef>
              <a:buFont typeface="Calibri"/>
              <a:buNone/>
              <a:defRPr sz="1200"/>
            </a:lvl2pPr>
            <a:lvl3pPr marL="914400" indent="0" rtl="0">
              <a:spcBef>
                <a:spcPts val="0"/>
              </a:spcBef>
              <a:buFont typeface="Calibri"/>
              <a:buNone/>
              <a:defRPr sz="1000"/>
            </a:lvl3pPr>
            <a:lvl4pPr marL="1371600" indent="0" rtl="0">
              <a:spcBef>
                <a:spcPts val="0"/>
              </a:spcBef>
              <a:buFont typeface="Calibri"/>
              <a:buNone/>
              <a:defRPr sz="900"/>
            </a:lvl4pPr>
            <a:lvl5pPr marL="1828800" indent="0" rtl="0">
              <a:spcBef>
                <a:spcPts val="0"/>
              </a:spcBef>
              <a:buFont typeface="Calibri"/>
              <a:buNone/>
              <a:defRPr sz="900"/>
            </a:lvl5pPr>
            <a:lvl6pPr marL="2286000" indent="0" rtl="0">
              <a:spcBef>
                <a:spcPts val="0"/>
              </a:spcBef>
              <a:buFont typeface="Calibri"/>
              <a:buNone/>
              <a:defRPr sz="900"/>
            </a:lvl6pPr>
            <a:lvl7pPr marL="2743200" indent="0" rtl="0">
              <a:spcBef>
                <a:spcPts val="0"/>
              </a:spcBef>
              <a:buFont typeface="Calibri"/>
              <a:buNone/>
              <a:defRPr sz="900"/>
            </a:lvl7pPr>
            <a:lvl8pPr marL="3200400" indent="0" rtl="0">
              <a:spcBef>
                <a:spcPts val="0"/>
              </a:spcBef>
              <a:buFont typeface="Calibri"/>
              <a:buNone/>
              <a:defRPr sz="900"/>
            </a:lvl8pPr>
            <a:lvl9pPr marL="3657600" indent="0" rtl="0">
              <a:spcBef>
                <a:spcPts val="0"/>
              </a:spcBef>
              <a:buFont typeface="Calibri"/>
              <a:buNone/>
              <a:defRPr sz="900"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 sz="2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Natural Selection In Action</a:t>
            </a:r>
          </a:p>
        </p:txBody>
      </p:sp>
      <p:sp>
        <p:nvSpPr>
          <p:cNvPr id="81" name="Shape 81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888888"/>
              </a:buClr>
              <a:buSzPct val="25000"/>
              <a:buFont typeface="Arial"/>
              <a:buNone/>
            </a:pPr>
            <a:r>
              <a:rPr lang="en-US" sz="3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Mr. Wagenborg</a:t>
            </a:r>
          </a:p>
          <a:p>
            <a:pPr marL="0" marR="0" lvl="0" indent="0" algn="ctr" rtl="0">
              <a:spcBef>
                <a:spcPts val="640"/>
              </a:spcBef>
              <a:buClr>
                <a:srgbClr val="888888"/>
              </a:buClr>
              <a:buSzPct val="25000"/>
              <a:buFont typeface="Arial"/>
              <a:buNone/>
            </a:pPr>
            <a:r>
              <a:rPr lang="en-US" sz="3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D.N. Fell School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Example</a:t>
            </a:r>
          </a:p>
        </p:txBody>
      </p:sp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r>
              <a:rPr lang="en-US" sz="3600">
                <a:latin typeface="Times New Roman"/>
                <a:ea typeface="Times New Roman"/>
                <a:cs typeface="Times New Roman"/>
                <a:sym typeface="Times New Roman"/>
              </a:rPr>
              <a:t>Calls- Animals such as male frogs and alligators attract mates through their sounds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144" name="Shape 1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20400" y="3544862"/>
            <a:ext cx="3810000" cy="2809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Shape 1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8150" y="3472050"/>
            <a:ext cx="4450274" cy="2966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Speciation</a:t>
            </a:r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228600" lvl="0" indent="0" rtl="0">
              <a:spcBef>
                <a:spcPts val="0"/>
              </a:spcBef>
              <a:buNone/>
            </a:pPr>
            <a:r>
              <a:rPr lang="en-US" sz="4800" i="1">
                <a:latin typeface="Times New Roman"/>
                <a:ea typeface="Times New Roman"/>
                <a:cs typeface="Times New Roman"/>
                <a:sym typeface="Times New Roman"/>
              </a:rPr>
              <a:t>The forming </a:t>
            </a:r>
          </a:p>
          <a:p>
            <a:pPr marL="228600" lvl="0" indent="0" rtl="0">
              <a:spcBef>
                <a:spcPts val="0"/>
              </a:spcBef>
              <a:buNone/>
            </a:pPr>
            <a:r>
              <a:rPr lang="en-US" sz="4800" i="1">
                <a:latin typeface="Times New Roman"/>
                <a:ea typeface="Times New Roman"/>
                <a:cs typeface="Times New Roman"/>
                <a:sym typeface="Times New Roman"/>
              </a:rPr>
              <a:t>of a new </a:t>
            </a:r>
          </a:p>
          <a:p>
            <a:pPr marL="228600" lvl="0" indent="0" rtl="0">
              <a:spcBef>
                <a:spcPts val="0"/>
              </a:spcBef>
              <a:buNone/>
            </a:pPr>
            <a:r>
              <a:rPr lang="en-US" sz="4800" i="1">
                <a:latin typeface="Times New Roman"/>
                <a:ea typeface="Times New Roman"/>
                <a:cs typeface="Times New Roman"/>
                <a:sym typeface="Times New Roman"/>
              </a:rPr>
              <a:t>species as </a:t>
            </a:r>
          </a:p>
          <a:p>
            <a:pPr marL="228600" lvl="0" indent="0" rtl="0">
              <a:spcBef>
                <a:spcPts val="0"/>
              </a:spcBef>
              <a:buNone/>
            </a:pPr>
            <a:r>
              <a:rPr lang="en-US" sz="4800" i="1">
                <a:latin typeface="Times New Roman"/>
                <a:ea typeface="Times New Roman"/>
                <a:cs typeface="Times New Roman"/>
                <a:sym typeface="Times New Roman"/>
              </a:rPr>
              <a:t>a result </a:t>
            </a:r>
          </a:p>
          <a:p>
            <a:pPr marL="228600" lvl="0" indent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4800" i="1">
                <a:latin typeface="Times New Roman"/>
                <a:ea typeface="Times New Roman"/>
                <a:cs typeface="Times New Roman"/>
                <a:sym typeface="Times New Roman"/>
              </a:rPr>
              <a:t>of Evolution</a:t>
            </a:r>
          </a:p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152" name="Shape 1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45679" y="1517674"/>
            <a:ext cx="4177019" cy="4608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3 Parts of Speciation</a:t>
            </a:r>
          </a:p>
        </p:txBody>
      </p:sp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228600" lvl="0" indent="0" rtl="0">
              <a:spcBef>
                <a:spcPts val="0"/>
              </a:spcBef>
              <a:buClr>
                <a:schemeClr val="dk1"/>
              </a:buClr>
              <a:buSzPct val="44000"/>
              <a:buFont typeface="Arial"/>
              <a:buNone/>
            </a:pPr>
            <a:r>
              <a:rPr lang="en-US" sz="2500" b="1">
                <a:latin typeface="Times New Roman"/>
                <a:ea typeface="Times New Roman"/>
                <a:cs typeface="Times New Roman"/>
                <a:sym typeface="Times New Roman"/>
              </a:rPr>
              <a:t>1) Separation</a:t>
            </a:r>
          </a:p>
          <a:p>
            <a:pPr marL="469900" lvl="0" indent="0" rtl="0">
              <a:spcBef>
                <a:spcPts val="0"/>
              </a:spcBef>
              <a:buClr>
                <a:schemeClr val="dk1"/>
              </a:buClr>
              <a:buSzPct val="44000"/>
              <a:buFont typeface="Arial"/>
              <a:buNone/>
            </a:pPr>
            <a:r>
              <a:rPr lang="en-US" sz="2500">
                <a:latin typeface="Times New Roman"/>
                <a:ea typeface="Times New Roman"/>
                <a:cs typeface="Times New Roman"/>
                <a:sym typeface="Times New Roman"/>
              </a:rPr>
              <a:t>Part of a population becomes separated from the rest of the population. This could happen because of a new landform, a storm or humans</a:t>
            </a:r>
          </a:p>
          <a:p>
            <a:pPr>
              <a:spcBef>
                <a:spcPts val="0"/>
              </a:spcBef>
              <a:buNone/>
            </a:pPr>
            <a:endParaRPr sz="2500"/>
          </a:p>
        </p:txBody>
      </p:sp>
      <p:pic>
        <p:nvPicPr>
          <p:cNvPr id="159" name="Shape 1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15525" y="3082925"/>
            <a:ext cx="4733800" cy="3176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3 Parts of Speciation</a:t>
            </a:r>
          </a:p>
        </p:txBody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buSzPct val="100000"/>
              <a:buFont typeface="Times New Roman"/>
              <a:buAutoNum type="arabicParenR" startAt="2"/>
            </a:pPr>
            <a:r>
              <a:rPr lang="en-US" sz="2400" b="1">
                <a:latin typeface="Times New Roman"/>
                <a:ea typeface="Times New Roman"/>
                <a:cs typeface="Times New Roman"/>
                <a:sym typeface="Times New Roman"/>
              </a:rPr>
              <a:t>Adaptation</a:t>
            </a:r>
          </a:p>
          <a:p>
            <a:pPr marL="469900" lvl="0" indent="0" rt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Natural selection occurs and because of the different environments, the two groups could establish different traits (like Darwin’s Finches)</a:t>
            </a:r>
          </a:p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166" name="Shape 1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99375" y="2958087"/>
            <a:ext cx="4762500" cy="3495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3 Parts of Speciation</a:t>
            </a:r>
          </a:p>
        </p:txBody>
      </p:sp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228600" lvl="0" indent="0" rtl="0">
              <a:spcBef>
                <a:spcPts val="0"/>
              </a:spcBef>
              <a:buClr>
                <a:schemeClr val="dk1"/>
              </a:buClr>
              <a:buSzPct val="42307"/>
              <a:buFont typeface="Arial"/>
              <a:buNone/>
            </a:pPr>
            <a:r>
              <a:rPr lang="en-US" sz="2600" b="1">
                <a:latin typeface="Times New Roman"/>
                <a:ea typeface="Times New Roman"/>
                <a:cs typeface="Times New Roman"/>
                <a:sym typeface="Times New Roman"/>
              </a:rPr>
              <a:t>3) Division</a:t>
            </a:r>
          </a:p>
          <a:p>
            <a:pPr marL="469900" lvl="0" indent="0" rtl="0">
              <a:spcBef>
                <a:spcPts val="0"/>
              </a:spcBef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Over many generations, </a:t>
            </a:r>
          </a:p>
          <a:p>
            <a:pPr marL="469900" lvl="0" indent="0" rt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two separated groups of</a:t>
            </a:r>
          </a:p>
          <a:p>
            <a:pPr marL="469900" lvl="0" indent="0" rtl="0">
              <a:spcBef>
                <a:spcPts val="0"/>
              </a:spcBef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A population may become </a:t>
            </a:r>
          </a:p>
          <a:p>
            <a:pPr marL="469900" lvl="0" indent="0" rt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very different.</a:t>
            </a:r>
          </a:p>
          <a:p>
            <a:pPr marL="469900" lvl="0" indent="0" rtl="0">
              <a:spcBef>
                <a:spcPts val="0"/>
              </a:spcBef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Even if the groups got back in the </a:t>
            </a:r>
          </a:p>
          <a:p>
            <a:pPr marL="469900" lvl="0" indent="0" rtl="0">
              <a:spcBef>
                <a:spcPts val="0"/>
              </a:spcBef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same environment inbreeding </a:t>
            </a:r>
          </a:p>
          <a:p>
            <a:pPr marL="469900" lvl="0" indent="0" rt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would not occur.</a:t>
            </a:r>
          </a:p>
          <a:p>
            <a:pPr marL="469900" lvl="0" indent="0" rt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Possible reasons include-</a:t>
            </a:r>
          </a:p>
          <a:p>
            <a:pPr marL="469900" lvl="0" indent="0" rt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	No attraction</a:t>
            </a:r>
          </a:p>
          <a:p>
            <a:pPr marL="469900" lvl="0" indent="0" rt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	Different mating times</a:t>
            </a:r>
          </a:p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173" name="Shape 1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8050" y="1326850"/>
            <a:ext cx="4022024" cy="3407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Natural Selection In Action Outlook</a:t>
            </a:r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1.How a population changes in response to the environment</a:t>
            </a: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2.The individuals of the population that survive and reproduce are those that are best adapted</a:t>
            </a: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n-US" sz="3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959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Examples of Adaptation</a:t>
            </a:r>
            <a:br>
              <a:rPr lang="en-US" sz="3959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n-US" sz="3959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Adaptation to Hunting</a:t>
            </a: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Animals are hunted for certain characteristics. Those that have those characteristics are less likely to survive and reproduce. Those that do not are more likely to.</a:t>
            </a:r>
          </a:p>
          <a:p>
            <a:pPr marL="342900" marR="0" lvl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</a:t>
            </a:r>
          </a:p>
        </p:txBody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Elephants With Tusks </a:t>
            </a:r>
            <a:r>
              <a:rPr lang="en-US"/>
              <a:t>vs</a:t>
            </a:r>
            <a:r>
              <a:rPr lang="en-US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Elephants Without 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/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/>
              <a:t> 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/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/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/>
              <a:t>Those with tusks are hunted more for their ivory. Those without will survive more often and reproduce. Thus more elephants will be born without tusks</a:t>
            </a:r>
          </a:p>
        </p:txBody>
      </p:sp>
      <p:pic>
        <p:nvPicPr>
          <p:cNvPr id="100" name="Shape 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58475" y="2221000"/>
            <a:ext cx="1999674" cy="1984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Shape 1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09850" y="2112575"/>
            <a:ext cx="2752725" cy="167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Example</a:t>
            </a:r>
          </a:p>
        </p:txBody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100425" y="1219525"/>
            <a:ext cx="8938199" cy="55379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4800">
                <a:latin typeface="Times New Roman"/>
                <a:ea typeface="Times New Roman"/>
                <a:cs typeface="Times New Roman"/>
                <a:sym typeface="Times New Roman"/>
              </a:rPr>
              <a:t>Animals that are able to hide from hunters are more likely to </a:t>
            </a:r>
          </a:p>
          <a:p>
            <a:pPr marL="0" lvl="0" indent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4800">
                <a:latin typeface="Times New Roman"/>
                <a:ea typeface="Times New Roman"/>
                <a:cs typeface="Times New Roman"/>
                <a:sym typeface="Times New Roman"/>
              </a:rPr>
              <a:t>survive and reproduce</a:t>
            </a:r>
          </a:p>
          <a:p>
            <a:pPr marL="0" lvl="0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2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rtl="0"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r>
              <a:rPr lang="en-US" sz="3600">
                <a:latin typeface="Times New Roman"/>
                <a:ea typeface="Times New Roman"/>
                <a:cs typeface="Times New Roman"/>
                <a:sym typeface="Times New Roman"/>
              </a:rPr>
              <a:t>Lizards that can blend in vs. those that do not</a:t>
            </a:r>
          </a:p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108" name="Shape 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4513250"/>
            <a:ext cx="2469649" cy="1848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Shape 10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29775" y="4404475"/>
            <a:ext cx="2076850" cy="206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xfrm>
            <a:off x="434250" y="172179"/>
            <a:ext cx="8244300" cy="12449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6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6000">
                <a:latin typeface="Times New Roman"/>
                <a:ea typeface="Times New Roman"/>
                <a:cs typeface="Times New Roman"/>
                <a:sym typeface="Times New Roman"/>
              </a:rPr>
              <a:t>Insecticide Resistance</a:t>
            </a:r>
          </a:p>
          <a:p>
            <a:pPr>
              <a:spcBef>
                <a:spcPts val="0"/>
              </a:spcBef>
              <a:buNone/>
            </a:pPr>
            <a:endParaRPr sz="6000"/>
          </a:p>
        </p:txBody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US" sz="3000" dirty="0">
                <a:latin typeface="Times New Roman"/>
                <a:ea typeface="Times New Roman"/>
                <a:cs typeface="Times New Roman"/>
                <a:sym typeface="Times New Roman"/>
              </a:rPr>
              <a:t>Insecticides are used to kill insects, but some insects in the population might be resistant to </a:t>
            </a:r>
            <a:r>
              <a:rPr lang="en-US" sz="3000" dirty="0" smtClean="0">
                <a:latin typeface="Times New Roman"/>
                <a:ea typeface="Times New Roman"/>
                <a:cs typeface="Times New Roman"/>
                <a:sym typeface="Times New Roman"/>
              </a:rPr>
              <a:t>them (mutation). </a:t>
            </a:r>
            <a:endParaRPr lang="en-US" sz="30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0" indent="-228600" rtl="0">
              <a:spcBef>
                <a:spcPts val="0"/>
              </a:spcBef>
              <a:buSzPct val="100000"/>
            </a:pPr>
            <a:r>
              <a:rPr lang="en-US" sz="3000" dirty="0">
                <a:latin typeface="Times New Roman"/>
                <a:ea typeface="Times New Roman"/>
                <a:cs typeface="Times New Roman"/>
                <a:sym typeface="Times New Roman"/>
              </a:rPr>
              <a:t>They are able to survive and reproduce. </a:t>
            </a:r>
          </a:p>
          <a:p>
            <a:pPr marL="914400" lvl="0" indent="-228600" rtl="0">
              <a:spcBef>
                <a:spcPts val="0"/>
              </a:spcBef>
              <a:buSzPct val="100000"/>
            </a:pPr>
            <a:r>
              <a:rPr lang="en-US" sz="3000" dirty="0">
                <a:latin typeface="Times New Roman"/>
                <a:ea typeface="Times New Roman"/>
                <a:cs typeface="Times New Roman"/>
                <a:sym typeface="Times New Roman"/>
              </a:rPr>
              <a:t>They pass on the resistance trait to their offspring</a:t>
            </a:r>
          </a:p>
          <a:p>
            <a:pPr marL="914400" lvl="0" indent="-228600" rtl="0">
              <a:spcBef>
                <a:spcPts val="0"/>
              </a:spcBef>
              <a:buSzPct val="100000"/>
            </a:pPr>
            <a:r>
              <a:rPr lang="en-US" sz="3000" dirty="0">
                <a:latin typeface="Times New Roman"/>
                <a:ea typeface="Times New Roman"/>
                <a:cs typeface="Times New Roman"/>
                <a:sym typeface="Times New Roman"/>
              </a:rPr>
              <a:t>More and more insects </a:t>
            </a:r>
            <a:endParaRPr lang="en-US" sz="3000" dirty="0" smtClean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85800" lvl="0" indent="0" rtl="0">
              <a:spcBef>
                <a:spcPts val="0"/>
              </a:spcBef>
              <a:buSzPct val="100000"/>
              <a:buNone/>
            </a:pPr>
            <a:r>
              <a:rPr lang="en-US" sz="3000" dirty="0" smtClean="0">
                <a:latin typeface="Times New Roman"/>
                <a:ea typeface="Times New Roman"/>
                <a:cs typeface="Times New Roman"/>
                <a:sym typeface="Times New Roman"/>
              </a:rPr>
              <a:t>become </a:t>
            </a:r>
            <a:r>
              <a:rPr lang="en-US" sz="3000" dirty="0">
                <a:latin typeface="Times New Roman"/>
                <a:ea typeface="Times New Roman"/>
                <a:cs typeface="Times New Roman"/>
                <a:sym typeface="Times New Roman"/>
              </a:rPr>
              <a:t>resistant </a:t>
            </a:r>
            <a:endParaRPr lang="en-US" sz="3000" dirty="0" smtClean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85800" lvl="0" indent="0" rtl="0">
              <a:spcBef>
                <a:spcPts val="0"/>
              </a:spcBef>
              <a:buSzPct val="100000"/>
              <a:buNone/>
            </a:pPr>
            <a:r>
              <a:rPr lang="en-US" sz="3000" dirty="0" smtClean="0">
                <a:latin typeface="Times New Roman"/>
                <a:ea typeface="Times New Roman"/>
                <a:cs typeface="Times New Roman"/>
                <a:sym typeface="Times New Roman"/>
              </a:rPr>
              <a:t>after </a:t>
            </a:r>
            <a:r>
              <a:rPr lang="en-US" sz="3000" dirty="0">
                <a:latin typeface="Times New Roman"/>
                <a:ea typeface="Times New Roman"/>
                <a:cs typeface="Times New Roman"/>
                <a:sym typeface="Times New Roman"/>
              </a:rPr>
              <a:t>each generation.</a:t>
            </a:r>
          </a:p>
          <a:p>
            <a:pPr>
              <a:spcBef>
                <a:spcPts val="0"/>
              </a:spcBef>
              <a:buNone/>
            </a:pPr>
            <a:endParaRPr sz="3000" dirty="0"/>
          </a:p>
        </p:txBody>
      </p:sp>
      <p:pic>
        <p:nvPicPr>
          <p:cNvPr id="116" name="Shape 1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67500" y="4461074"/>
            <a:ext cx="2739149" cy="224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3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7500"/>
              <a:buFont typeface="Arial"/>
              <a:buNone/>
            </a:pPr>
            <a:r>
              <a:rPr lang="en-US" sz="4000">
                <a:latin typeface="Times New Roman"/>
                <a:ea typeface="Times New Roman"/>
                <a:cs typeface="Times New Roman"/>
                <a:sym typeface="Times New Roman"/>
              </a:rPr>
              <a:t>Reasons Why This Happens So Quickly</a:t>
            </a:r>
          </a:p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914400" lvl="1" indent="-228600" rtl="0">
              <a:spcBef>
                <a:spcPts val="0"/>
              </a:spcBef>
              <a:buSzPct val="100000"/>
            </a:pPr>
            <a:r>
              <a:rPr lang="en-US" sz="3600">
                <a:latin typeface="Times New Roman"/>
                <a:ea typeface="Times New Roman"/>
                <a:cs typeface="Times New Roman"/>
                <a:sym typeface="Times New Roman"/>
              </a:rPr>
              <a:t>Insects produce many offspring</a:t>
            </a:r>
          </a:p>
          <a:p>
            <a:pPr marL="914400" lvl="1" indent="-228600" rtl="0">
              <a:spcBef>
                <a:spcPts val="0"/>
              </a:spcBef>
              <a:buSzPct val="100000"/>
            </a:pPr>
            <a:r>
              <a:rPr lang="en-US" sz="3600">
                <a:latin typeface="Times New Roman"/>
                <a:ea typeface="Times New Roman"/>
                <a:cs typeface="Times New Roman"/>
                <a:sym typeface="Times New Roman"/>
              </a:rPr>
              <a:t>Insects have a short generation period (the time between being born and being able to give birth) is measured in weeks</a:t>
            </a:r>
          </a:p>
          <a:p>
            <a:pPr marL="914400" lvl="0" indent="0" rtl="0"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r>
              <a:rPr lang="en-US" sz="3600">
                <a:latin typeface="Times New Roman"/>
                <a:ea typeface="Times New Roman"/>
                <a:cs typeface="Times New Roman"/>
                <a:sym typeface="Times New Roman"/>
              </a:rPr>
              <a:t>(Time between generations-humans is about 12 years)</a:t>
            </a:r>
          </a:p>
          <a:p>
            <a:pPr>
              <a:spcBef>
                <a:spcPts val="0"/>
              </a:spcBef>
              <a:buNone/>
            </a:pPr>
            <a:endParaRPr sz="3600"/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4800">
                <a:latin typeface="Times New Roman"/>
                <a:ea typeface="Times New Roman"/>
                <a:cs typeface="Times New Roman"/>
                <a:sym typeface="Times New Roman"/>
              </a:rPr>
              <a:t>Competition For Mates </a:t>
            </a:r>
          </a:p>
        </p:txBody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r>
              <a:rPr lang="en-US" sz="3600">
                <a:latin typeface="Times New Roman"/>
                <a:ea typeface="Times New Roman"/>
                <a:cs typeface="Times New Roman"/>
                <a:sym typeface="Times New Roman"/>
              </a:rPr>
              <a:t>Survival is just step one of evolution, organisms</a:t>
            </a:r>
          </a:p>
          <a:p>
            <a:pPr marL="0" lvl="0" indent="0" rtl="0">
              <a:spcBef>
                <a:spcPts val="0"/>
              </a:spcBef>
              <a:buNone/>
            </a:pPr>
            <a:r>
              <a:rPr lang="en-US" sz="3600">
                <a:latin typeface="Times New Roman"/>
                <a:ea typeface="Times New Roman"/>
                <a:cs typeface="Times New Roman"/>
                <a:sym typeface="Times New Roman"/>
              </a:rPr>
              <a:t>Must be able to reproduce to pass on their traits</a:t>
            </a:r>
          </a:p>
          <a:p>
            <a:pPr marL="0" indent="0" rtl="0">
              <a:spcBef>
                <a:spcPts val="0"/>
              </a:spcBef>
              <a:buNone/>
            </a:pPr>
            <a:r>
              <a:rPr lang="en-US" sz="3600">
                <a:latin typeface="Times New Roman"/>
                <a:ea typeface="Times New Roman"/>
                <a:cs typeface="Times New Roman"/>
                <a:sym typeface="Times New Roman"/>
              </a:rPr>
              <a:t>Competiton within the</a:t>
            </a:r>
          </a:p>
          <a:p>
            <a:pPr marL="0" lvl="0" indent="0" rtl="0">
              <a:spcBef>
                <a:spcPts val="0"/>
              </a:spcBef>
              <a:buNone/>
            </a:pPr>
            <a:r>
              <a:rPr lang="en-US" sz="3600">
                <a:latin typeface="Times New Roman"/>
                <a:ea typeface="Times New Roman"/>
                <a:cs typeface="Times New Roman"/>
                <a:sym typeface="Times New Roman"/>
              </a:rPr>
              <a:t> population starts </a:t>
            </a:r>
          </a:p>
          <a:p>
            <a:pPr marL="0" indent="0" rtl="0">
              <a:spcBef>
                <a:spcPts val="0"/>
              </a:spcBef>
              <a:buNone/>
            </a:pPr>
            <a:r>
              <a:rPr lang="en-US" sz="3600">
                <a:latin typeface="Times New Roman"/>
                <a:ea typeface="Times New Roman"/>
                <a:cs typeface="Times New Roman"/>
                <a:sym typeface="Times New Roman"/>
              </a:rPr>
              <a:t> and those that are </a:t>
            </a:r>
          </a:p>
          <a:p>
            <a:pPr marL="0" lvl="0" indent="0" rtl="0">
              <a:spcBef>
                <a:spcPts val="0"/>
              </a:spcBef>
              <a:buNone/>
            </a:pPr>
            <a:r>
              <a:rPr lang="en-US" sz="3600">
                <a:latin typeface="Times New Roman"/>
                <a:ea typeface="Times New Roman"/>
                <a:cs typeface="Times New Roman"/>
                <a:sym typeface="Times New Roman"/>
              </a:rPr>
              <a:t>able to attract mates</a:t>
            </a:r>
          </a:p>
          <a:p>
            <a:pPr marL="0" lvl="0" indent="0" rtl="0"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r>
              <a:rPr lang="en-US" sz="3600">
                <a:latin typeface="Times New Roman"/>
                <a:ea typeface="Times New Roman"/>
                <a:cs typeface="Times New Roman"/>
                <a:sym typeface="Times New Roman"/>
              </a:rPr>
              <a:t> will be successful </a:t>
            </a:r>
          </a:p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129" name="Shape 1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52825" y="4060300"/>
            <a:ext cx="3233975" cy="2065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Example</a:t>
            </a:r>
          </a:p>
        </p:txBody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r>
              <a:rPr lang="en-US" sz="3600">
                <a:latin typeface="Times New Roman"/>
                <a:ea typeface="Times New Roman"/>
                <a:cs typeface="Times New Roman"/>
                <a:sym typeface="Times New Roman"/>
              </a:rPr>
              <a:t>Colors- </a:t>
            </a:r>
            <a:r>
              <a:rPr lang="en-US" sz="3400">
                <a:latin typeface="Times New Roman"/>
                <a:ea typeface="Times New Roman"/>
                <a:cs typeface="Times New Roman"/>
                <a:sym typeface="Times New Roman"/>
              </a:rPr>
              <a:t>Many female birds are attracted to males with brighter colors or their ability to dance</a:t>
            </a:r>
          </a:p>
          <a:p>
            <a:pPr>
              <a:spcBef>
                <a:spcPts val="0"/>
              </a:spcBef>
              <a:buNone/>
            </a:pPr>
            <a:endParaRPr sz="3600"/>
          </a:p>
        </p:txBody>
      </p:sp>
      <p:pic>
        <p:nvPicPr>
          <p:cNvPr id="136" name="Shape 1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674" y="3277225"/>
            <a:ext cx="4533749" cy="284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Shape 1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58300" y="3334625"/>
            <a:ext cx="3798774" cy="2849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426</Words>
  <Application>Microsoft Macintosh PowerPoint</Application>
  <PresentationFormat>On-screen Show (4:3)</PresentationFormat>
  <Paragraphs>71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Natural Selection In Action</vt:lpstr>
      <vt:lpstr>Natural Selection In Action Outlook</vt:lpstr>
      <vt:lpstr>Examples of Adaptation </vt:lpstr>
      <vt:lpstr>Example</vt:lpstr>
      <vt:lpstr>Example</vt:lpstr>
      <vt:lpstr> Insecticide Resistance </vt:lpstr>
      <vt:lpstr> Reasons Why This Happens So Quickly </vt:lpstr>
      <vt:lpstr>Competition For Mates </vt:lpstr>
      <vt:lpstr>Example</vt:lpstr>
      <vt:lpstr>Example</vt:lpstr>
      <vt:lpstr>Speciation</vt:lpstr>
      <vt:lpstr>3 Parts of Speciation</vt:lpstr>
      <vt:lpstr>3 Parts of Speciation</vt:lpstr>
      <vt:lpstr>3 Parts of Speciation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Natural Selection In Action</dc:title>
  <cp:lastModifiedBy>William Wagenborg</cp:lastModifiedBy>
  <cp:revision>4</cp:revision>
  <dcterms:modified xsi:type="dcterms:W3CDTF">2015-11-13T19:11:40Z</dcterms:modified>
</cp:coreProperties>
</file>